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5" r:id="rId7"/>
    <p:sldId id="270" r:id="rId8"/>
    <p:sldId id="271" r:id="rId9"/>
    <p:sldId id="273" r:id="rId10"/>
    <p:sldId id="267" r:id="rId11"/>
    <p:sldId id="269" r:id="rId12"/>
  </p:sldIdLst>
  <p:sldSz cx="12192000" cy="6858000"/>
  <p:notesSz cx="6858000" cy="9144000"/>
  <p:embeddedFontLs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Black" panose="00000A00000000000000" pitchFamily="2" charset="0"/>
      <p:bold r:id="rId18"/>
      <p:boldItalic r:id="rId19"/>
    </p:embeddedFont>
    <p:embeddedFont>
      <p:font typeface="Montserrat ExtraBold" panose="00000900000000000000" pitchFamily="2" charset="0"/>
      <p:bold r:id="rId20"/>
      <p:boldItalic r:id="rId21"/>
    </p:embeddedFont>
    <p:embeddedFont>
      <p:font typeface="Montserrat Medium" panose="00000600000000000000" pitchFamily="2" charset="0"/>
      <p:regular r:id="rId22"/>
      <p:bold r:id="rId23"/>
      <p:italic r:id="rId24"/>
      <p:boldItalic r:id="rId25"/>
    </p:embeddedFont>
    <p:embeddedFont>
      <p:font typeface="Trebuchet MS" panose="020B0603020202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gOMEprGSeSrGFtLjYVn/0cz7NW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B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405" autoAdjust="0"/>
  </p:normalViewPr>
  <p:slideViewPr>
    <p:cSldViewPr snapToGrid="0">
      <p:cViewPr varScale="1">
        <p:scale>
          <a:sx n="71" d="100"/>
          <a:sy n="71" d="100"/>
        </p:scale>
        <p:origin x="235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bb26f517d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g11bb26f517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cb1940624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2ccb194062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bac9ab7f9_1_6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g11bac9ab7f9_1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ca9f35dc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g2cca9f35dc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cca9f35dc4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g2cca9f35d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cb194062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2ccb194062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cb194062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2" name="Google Shape;222;g2ccb194062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1777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cb194062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2" name="Google Shape;222;g2ccb194062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6425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cb1940624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2ccb19406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6086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9185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4"/>
          <p:cNvSpPr txBox="1">
            <a:spLocks noGrp="1"/>
          </p:cNvSpPr>
          <p:nvPr>
            <p:ph type="ctrTitle"/>
          </p:nvPr>
        </p:nvSpPr>
        <p:spPr>
          <a:xfrm>
            <a:off x="1697669" y="3351966"/>
            <a:ext cx="720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ExtraBold"/>
              <a:buNone/>
              <a:defRPr sz="4000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subTitle" idx="1"/>
          </p:nvPr>
        </p:nvSpPr>
        <p:spPr>
          <a:xfrm>
            <a:off x="1697669" y="4071966"/>
            <a:ext cx="504179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2800"/>
              <a:buNone/>
              <a:defRPr>
                <a:solidFill>
                  <a:srgbClr val="AEABA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9810" y="1223962"/>
            <a:ext cx="4438650" cy="44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4"/>
          <p:cNvSpPr/>
          <p:nvPr/>
        </p:nvSpPr>
        <p:spPr>
          <a:xfrm rot="5400000">
            <a:off x="-307571" y="2821864"/>
            <a:ext cx="1446414" cy="831272"/>
          </a:xfrm>
          <a:prstGeom prst="triangle">
            <a:avLst>
              <a:gd name="adj" fmla="val 50000"/>
            </a:avLst>
          </a:prstGeom>
          <a:solidFill>
            <a:srgbClr val="BE27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34"/>
          <p:cNvSpPr txBox="1">
            <a:spLocks noGrp="1"/>
          </p:cNvSpPr>
          <p:nvPr>
            <p:ph type="body" idx="2"/>
          </p:nvPr>
        </p:nvSpPr>
        <p:spPr>
          <a:xfrm>
            <a:off x="1562203" y="1974293"/>
            <a:ext cx="29785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9600"/>
              <a:buNone/>
              <a:defRPr sz="9600" b="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3" name="Google Shape;2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5325" y="5268225"/>
            <a:ext cx="2040576" cy="99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1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" name="Google Shape;9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59085"/>
            <a:ext cx="12534822" cy="69591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1"/>
          <p:cNvSpPr txBox="1">
            <a:spLocks noGrp="1"/>
          </p:cNvSpPr>
          <p:nvPr>
            <p:ph type="ctrTitle"/>
          </p:nvPr>
        </p:nvSpPr>
        <p:spPr>
          <a:xfrm>
            <a:off x="2594340" y="3145331"/>
            <a:ext cx="7558961" cy="151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ubTitle" idx="1"/>
          </p:nvPr>
        </p:nvSpPr>
        <p:spPr>
          <a:xfrm>
            <a:off x="2594340" y="4372481"/>
            <a:ext cx="7558961" cy="1300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96" name="Google Shape;9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4571" y="1362499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41803" y="1422897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0423" y="2015275"/>
            <a:ext cx="2012426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0713" y="0"/>
            <a:ext cx="12352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3"/>
          <p:cNvSpPr txBox="1">
            <a:spLocks noGrp="1"/>
          </p:cNvSpPr>
          <p:nvPr>
            <p:ph type="title"/>
          </p:nvPr>
        </p:nvSpPr>
        <p:spPr>
          <a:xfrm rot="5400000">
            <a:off x="-1225840" y="973773"/>
            <a:ext cx="4164099" cy="184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33"/>
          <p:cNvSpPr txBox="1">
            <a:spLocks noGrp="1"/>
          </p:cNvSpPr>
          <p:nvPr>
            <p:ph type="body" idx="1"/>
          </p:nvPr>
        </p:nvSpPr>
        <p:spPr>
          <a:xfrm>
            <a:off x="2394064" y="2759840"/>
            <a:ext cx="1122220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>
                <a:solidFill>
                  <a:schemeClr val="lt1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33"/>
          <p:cNvSpPr txBox="1">
            <a:spLocks noGrp="1"/>
          </p:cNvSpPr>
          <p:nvPr>
            <p:ph type="body" idx="2"/>
          </p:nvPr>
        </p:nvSpPr>
        <p:spPr>
          <a:xfrm>
            <a:off x="3516284" y="28884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33"/>
          <p:cNvSpPr txBox="1">
            <a:spLocks noGrp="1"/>
          </p:cNvSpPr>
          <p:nvPr>
            <p:ph type="body" idx="3"/>
          </p:nvPr>
        </p:nvSpPr>
        <p:spPr>
          <a:xfrm>
            <a:off x="2310942" y="4349625"/>
            <a:ext cx="1205342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>
                <a:solidFill>
                  <a:schemeClr val="lt1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33"/>
          <p:cNvSpPr txBox="1">
            <a:spLocks noGrp="1"/>
          </p:cNvSpPr>
          <p:nvPr>
            <p:ph type="body" idx="4"/>
          </p:nvPr>
        </p:nvSpPr>
        <p:spPr>
          <a:xfrm>
            <a:off x="3516284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3"/>
          <p:cNvSpPr txBox="1">
            <a:spLocks noGrp="1"/>
          </p:cNvSpPr>
          <p:nvPr>
            <p:ph type="body" idx="5"/>
          </p:nvPr>
        </p:nvSpPr>
        <p:spPr>
          <a:xfrm>
            <a:off x="7245926" y="2759840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>
                <a:solidFill>
                  <a:schemeClr val="lt1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body" idx="6"/>
          </p:nvPr>
        </p:nvSpPr>
        <p:spPr>
          <a:xfrm>
            <a:off x="8448502" y="2888427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33"/>
          <p:cNvSpPr txBox="1">
            <a:spLocks noGrp="1"/>
          </p:cNvSpPr>
          <p:nvPr>
            <p:ph type="body" idx="7"/>
          </p:nvPr>
        </p:nvSpPr>
        <p:spPr>
          <a:xfrm>
            <a:off x="7245926" y="4349625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>
                <a:solidFill>
                  <a:schemeClr val="lt1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body" idx="8"/>
          </p:nvPr>
        </p:nvSpPr>
        <p:spPr>
          <a:xfrm>
            <a:off x="8448502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33"/>
          <p:cNvSpPr txBox="1">
            <a:spLocks noGrp="1"/>
          </p:cNvSpPr>
          <p:nvPr>
            <p:ph type="body" idx="9"/>
          </p:nvPr>
        </p:nvSpPr>
        <p:spPr>
          <a:xfrm>
            <a:off x="3516283" y="3284445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33"/>
          <p:cNvSpPr txBox="1">
            <a:spLocks noGrp="1"/>
          </p:cNvSpPr>
          <p:nvPr>
            <p:ph type="body" idx="13"/>
          </p:nvPr>
        </p:nvSpPr>
        <p:spPr>
          <a:xfrm>
            <a:off x="3516283" y="4874231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33"/>
          <p:cNvSpPr txBox="1">
            <a:spLocks noGrp="1"/>
          </p:cNvSpPr>
          <p:nvPr>
            <p:ph type="body" idx="14"/>
          </p:nvPr>
        </p:nvSpPr>
        <p:spPr>
          <a:xfrm>
            <a:off x="8448501" y="3284444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33"/>
          <p:cNvSpPr txBox="1">
            <a:spLocks noGrp="1"/>
          </p:cNvSpPr>
          <p:nvPr>
            <p:ph type="body" idx="15"/>
          </p:nvPr>
        </p:nvSpPr>
        <p:spPr>
          <a:xfrm>
            <a:off x="8448500" y="48937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5" name="Google Shape;11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55475" y="328227"/>
            <a:ext cx="1809802" cy="88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body" idx="1"/>
          </p:nvPr>
        </p:nvSpPr>
        <p:spPr>
          <a:xfrm>
            <a:off x="838199" y="3672580"/>
            <a:ext cx="3932237" cy="140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18" name="Google Shape;118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7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47"/>
          <p:cNvSpPr txBox="1">
            <a:spLocks noGrp="1"/>
          </p:cNvSpPr>
          <p:nvPr>
            <p:ph type="body" idx="2"/>
          </p:nvPr>
        </p:nvSpPr>
        <p:spPr>
          <a:xfrm>
            <a:off x="803764" y="834017"/>
            <a:ext cx="2978527" cy="203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  <a:defRPr sz="2800" b="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2" name="Google Shape;122;p47"/>
          <p:cNvSpPr txBox="1">
            <a:spLocks noGrp="1"/>
          </p:cNvSpPr>
          <p:nvPr>
            <p:ph type="body" idx="3"/>
          </p:nvPr>
        </p:nvSpPr>
        <p:spPr>
          <a:xfrm>
            <a:off x="5170488" y="1346200"/>
            <a:ext cx="6375400" cy="488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3" name="Google Shape;12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4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8" name="Google Shape;128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5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144;g128e061f2de_0_109"/>
          <p:cNvCxnSpPr/>
          <p:nvPr/>
        </p:nvCxnSpPr>
        <p:spPr>
          <a:xfrm>
            <a:off x="575800" y="6322471"/>
            <a:ext cx="11040300" cy="0"/>
          </a:xfrm>
          <a:prstGeom prst="straightConnector1">
            <a:avLst/>
          </a:prstGeom>
          <a:noFill/>
          <a:ln w="9525" cap="flat" cmpd="sng">
            <a:solidFill>
              <a:srgbClr val="C6C5C5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45" name="Google Shape;145;g128e061f2de_0_109"/>
          <p:cNvSpPr txBox="1">
            <a:spLocks noGrp="1"/>
          </p:cNvSpPr>
          <p:nvPr>
            <p:ph type="title"/>
          </p:nvPr>
        </p:nvSpPr>
        <p:spPr>
          <a:xfrm>
            <a:off x="415600" y="284933"/>
            <a:ext cx="113607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3700"/>
              <a:buFont typeface="Trebuchet MS"/>
              <a:buNone/>
              <a:defRPr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cxnSp>
        <p:nvCxnSpPr>
          <p:cNvPr id="146" name="Google Shape;146;g128e061f2de_0_109"/>
          <p:cNvCxnSpPr/>
          <p:nvPr/>
        </p:nvCxnSpPr>
        <p:spPr>
          <a:xfrm>
            <a:off x="575800" y="1002333"/>
            <a:ext cx="11040300" cy="0"/>
          </a:xfrm>
          <a:prstGeom prst="straightConnector1">
            <a:avLst/>
          </a:prstGeom>
          <a:noFill/>
          <a:ln w="9525" cap="flat" cmpd="sng">
            <a:solidFill>
              <a:srgbClr val="C6C5C5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47" name="Google Shape;147;g128e061f2de_0_109">
            <a:hlinkClick r:id="" action="ppaction://hlinkshowjump?jump=previousslide"/>
          </p:cNvPr>
          <p:cNvSpPr/>
          <p:nvPr/>
        </p:nvSpPr>
        <p:spPr>
          <a:xfrm rot="2700000">
            <a:off x="11348840" y="6420393"/>
            <a:ext cx="113279" cy="113279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128e061f2de_0_109"/>
          <p:cNvSpPr/>
          <p:nvPr/>
        </p:nvSpPr>
        <p:spPr>
          <a:xfrm>
            <a:off x="579075" y="6315167"/>
            <a:ext cx="506400" cy="232800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128e061f2de_0_109">
            <a:hlinkClick r:id="" action="ppaction://hlinkshowjump?jump=nextslide"/>
          </p:cNvPr>
          <p:cNvSpPr/>
          <p:nvPr/>
        </p:nvSpPr>
        <p:spPr>
          <a:xfrm rot="-8100000">
            <a:off x="11508840" y="6420194"/>
            <a:ext cx="113279" cy="113279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128e061f2de_0_109"/>
          <p:cNvSpPr txBox="1">
            <a:spLocks noGrp="1"/>
          </p:cNvSpPr>
          <p:nvPr>
            <p:ph type="sldNum" idx="12"/>
          </p:nvPr>
        </p:nvSpPr>
        <p:spPr>
          <a:xfrm>
            <a:off x="579067" y="6315167"/>
            <a:ext cx="5064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g128e061f2de_0_109"/>
          <p:cNvSpPr txBox="1"/>
          <p:nvPr/>
        </p:nvSpPr>
        <p:spPr>
          <a:xfrm>
            <a:off x="9204248" y="6246912"/>
            <a:ext cx="20436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C6C5C5"/>
                </a:solidFill>
                <a:latin typeface="Arial"/>
                <a:ea typeface="Arial"/>
                <a:cs typeface="Arial"/>
                <a:sym typeface="Arial"/>
              </a:rPr>
              <a:t>www.companyname.com</a:t>
            </a:r>
            <a:endParaRPr sz="1200" b="0" i="0" u="none" strike="noStrike" cap="none">
              <a:solidFill>
                <a:srgbClr val="C6C5C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>
            <a:spLocks noGrp="1"/>
          </p:cNvSpPr>
          <p:nvPr>
            <p:ph type="title"/>
          </p:nvPr>
        </p:nvSpPr>
        <p:spPr>
          <a:xfrm rot="5400000">
            <a:off x="-1225840" y="1040275"/>
            <a:ext cx="4164099" cy="184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ontserrat Black"/>
              <a:buNone/>
              <a:defRPr sz="6000" b="1">
                <a:solidFill>
                  <a:srgbClr val="C000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body" idx="1"/>
          </p:nvPr>
        </p:nvSpPr>
        <p:spPr>
          <a:xfrm>
            <a:off x="2394064" y="2759840"/>
            <a:ext cx="1122220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sz="6000" b="1">
                <a:solidFill>
                  <a:srgbClr val="BE2727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2"/>
          <p:cNvSpPr txBox="1">
            <a:spLocks noGrp="1"/>
          </p:cNvSpPr>
          <p:nvPr>
            <p:ph type="body" idx="2"/>
          </p:nvPr>
        </p:nvSpPr>
        <p:spPr>
          <a:xfrm>
            <a:off x="3516284" y="28884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sz="2000" b="1">
                <a:solidFill>
                  <a:srgbClr val="BE2727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body" idx="3"/>
          </p:nvPr>
        </p:nvSpPr>
        <p:spPr>
          <a:xfrm>
            <a:off x="2310942" y="4349625"/>
            <a:ext cx="1205342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sz="6000" b="1">
                <a:solidFill>
                  <a:srgbClr val="BE2727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body" idx="4"/>
          </p:nvPr>
        </p:nvSpPr>
        <p:spPr>
          <a:xfrm>
            <a:off x="3516284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sz="2000" b="1">
                <a:solidFill>
                  <a:srgbClr val="BE2727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body" idx="5"/>
          </p:nvPr>
        </p:nvSpPr>
        <p:spPr>
          <a:xfrm>
            <a:off x="7245926" y="2759840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sz="6000" b="1">
                <a:solidFill>
                  <a:srgbClr val="BE2727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body" idx="6"/>
          </p:nvPr>
        </p:nvSpPr>
        <p:spPr>
          <a:xfrm>
            <a:off x="8448502" y="2888427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sz="2000" b="1">
                <a:solidFill>
                  <a:srgbClr val="BE2727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body" idx="7"/>
          </p:nvPr>
        </p:nvSpPr>
        <p:spPr>
          <a:xfrm>
            <a:off x="7245926" y="4349625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sz="6000" b="1">
                <a:solidFill>
                  <a:srgbClr val="BE2727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body" idx="8"/>
          </p:nvPr>
        </p:nvSpPr>
        <p:spPr>
          <a:xfrm>
            <a:off x="8448502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sz="2000" b="1">
                <a:solidFill>
                  <a:srgbClr val="BE2727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body" idx="9"/>
          </p:nvPr>
        </p:nvSpPr>
        <p:spPr>
          <a:xfrm>
            <a:off x="3516283" y="3284445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body" idx="13"/>
          </p:nvPr>
        </p:nvSpPr>
        <p:spPr>
          <a:xfrm>
            <a:off x="3516283" y="4874231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14"/>
          </p:nvPr>
        </p:nvSpPr>
        <p:spPr>
          <a:xfrm>
            <a:off x="8448501" y="3284444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body" idx="15"/>
          </p:nvPr>
        </p:nvSpPr>
        <p:spPr>
          <a:xfrm>
            <a:off x="8448500" y="48937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  <a:defRPr sz="2800" b="1">
                <a:solidFill>
                  <a:srgbClr val="BE2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2" name="Google Shape;42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5"/>
          <p:cNvSpPr txBox="1">
            <a:spLocks noGrp="1"/>
          </p:cNvSpPr>
          <p:nvPr>
            <p:ph type="sldNum" idx="12"/>
          </p:nvPr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45"/>
          <p:cNvSpPr txBox="1">
            <a:spLocks noGrp="1"/>
          </p:cNvSpPr>
          <p:nvPr>
            <p:ph type="body" idx="1"/>
          </p:nvPr>
        </p:nvSpPr>
        <p:spPr>
          <a:xfrm>
            <a:off x="838200" y="1680599"/>
            <a:ext cx="10641676" cy="504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11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Char char="•"/>
              <a:defRPr sz="1600"/>
            </a:lvl1pPr>
            <a:lvl2pPr marL="914400" lvl="1" indent="-31089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296"/>
              <a:buFont typeface="Courier New"/>
              <a:buChar char="o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6" name="Google Shape;46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1667" y="-83672"/>
            <a:ext cx="12640676" cy="701787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30"/>
          <p:cNvSpPr txBox="1">
            <a:spLocks noGrp="1"/>
          </p:cNvSpPr>
          <p:nvPr>
            <p:ph type="ctrTitle"/>
          </p:nvPr>
        </p:nvSpPr>
        <p:spPr>
          <a:xfrm>
            <a:off x="279991" y="3969209"/>
            <a:ext cx="9144000" cy="1464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0"/>
          <p:cNvSpPr txBox="1">
            <a:spLocks noGrp="1"/>
          </p:cNvSpPr>
          <p:nvPr>
            <p:ph type="subTitle" idx="1"/>
          </p:nvPr>
        </p:nvSpPr>
        <p:spPr>
          <a:xfrm>
            <a:off x="279991" y="543362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1" name="Google Shape;5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2381" y="-123349"/>
            <a:ext cx="7133810" cy="709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000" y="322051"/>
            <a:ext cx="3225201" cy="15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5"/>
          <p:cNvSpPr txBox="1">
            <a:spLocks noGrp="1"/>
          </p:cNvSpPr>
          <p:nvPr>
            <p:ph type="title"/>
          </p:nvPr>
        </p:nvSpPr>
        <p:spPr>
          <a:xfrm>
            <a:off x="1974966" y="2521987"/>
            <a:ext cx="807635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ontserrat Black"/>
              <a:buNone/>
              <a:defRPr sz="6000" b="1">
                <a:solidFill>
                  <a:srgbClr val="C000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9185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5"/>
          <p:cNvSpPr txBox="1">
            <a:spLocks noGrp="1"/>
          </p:cNvSpPr>
          <p:nvPr>
            <p:ph type="body" idx="1"/>
          </p:nvPr>
        </p:nvSpPr>
        <p:spPr>
          <a:xfrm>
            <a:off x="1989667" y="3847550"/>
            <a:ext cx="8076353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35"/>
          <p:cNvSpPr/>
          <p:nvPr/>
        </p:nvSpPr>
        <p:spPr>
          <a:xfrm rot="10800000">
            <a:off x="5289935" y="1559948"/>
            <a:ext cx="1446414" cy="831272"/>
          </a:xfrm>
          <a:prstGeom prst="triangle">
            <a:avLst>
              <a:gd name="adj" fmla="val 50000"/>
            </a:avLst>
          </a:prstGeom>
          <a:solidFill>
            <a:srgbClr val="BE27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2013" y="5255650"/>
            <a:ext cx="2040576" cy="99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6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36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  <a:defRPr sz="2800" b="1">
                <a:solidFill>
                  <a:srgbClr val="BE2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with Caption">
  <p:cSld name="2_Content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>
            <a:spLocks noGrp="1"/>
          </p:cNvSpPr>
          <p:nvPr>
            <p:ph type="body" idx="1"/>
          </p:nvPr>
        </p:nvSpPr>
        <p:spPr>
          <a:xfrm>
            <a:off x="3818313" y="3901864"/>
            <a:ext cx="4555374" cy="216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67" name="Google Shape;67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7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37"/>
          <p:cNvSpPr txBox="1">
            <a:spLocks noGrp="1"/>
          </p:cNvSpPr>
          <p:nvPr>
            <p:ph type="body" idx="2"/>
          </p:nvPr>
        </p:nvSpPr>
        <p:spPr>
          <a:xfrm>
            <a:off x="803764" y="834017"/>
            <a:ext cx="2978527" cy="203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  <a:defRPr sz="3200" b="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1" name="Google Shape;7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838200" y="3858704"/>
            <a:ext cx="2860964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9"/>
          <p:cNvSpPr txBox="1">
            <a:spLocks noGrp="1"/>
          </p:cNvSpPr>
          <p:nvPr>
            <p:ph type="body" idx="1"/>
          </p:nvPr>
        </p:nvSpPr>
        <p:spPr>
          <a:xfrm>
            <a:off x="746918" y="3882043"/>
            <a:ext cx="3816769" cy="216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5" name="Google Shape;75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9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39"/>
          <p:cNvSpPr txBox="1">
            <a:spLocks noGrp="1"/>
          </p:cNvSpPr>
          <p:nvPr>
            <p:ph type="body" idx="2"/>
          </p:nvPr>
        </p:nvSpPr>
        <p:spPr>
          <a:xfrm>
            <a:off x="803764" y="834017"/>
            <a:ext cx="2978527" cy="203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  <a:defRPr sz="2800" b="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9" name="Google Shape;79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59085"/>
            <a:ext cx="12534822" cy="69591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40"/>
          <p:cNvSpPr txBox="1">
            <a:spLocks noGrp="1"/>
          </p:cNvSpPr>
          <p:nvPr>
            <p:ph type="ctrTitle"/>
          </p:nvPr>
        </p:nvSpPr>
        <p:spPr>
          <a:xfrm>
            <a:off x="2594340" y="3145331"/>
            <a:ext cx="7558961" cy="151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0"/>
          <p:cNvSpPr txBox="1">
            <a:spLocks noGrp="1"/>
          </p:cNvSpPr>
          <p:nvPr>
            <p:ph type="subTitle" idx="1"/>
          </p:nvPr>
        </p:nvSpPr>
        <p:spPr>
          <a:xfrm>
            <a:off x="2594340" y="4372481"/>
            <a:ext cx="7558961" cy="1300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4" name="Google Shape;8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4571" y="1362499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41803" y="1422897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1198" y="4951700"/>
            <a:ext cx="2012426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9"/>
          <p:cNvSpPr txBox="1"/>
          <p:nvPr/>
        </p:nvSpPr>
        <p:spPr>
          <a:xfrm>
            <a:off x="1981200" y="6338813"/>
            <a:ext cx="71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2022 By Rikkei Academy - Rikkei Education -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bb26f517d_0_1"/>
          <p:cNvSpPr txBox="1">
            <a:spLocks noGrp="1"/>
          </p:cNvSpPr>
          <p:nvPr>
            <p:ph type="ctrTitle"/>
          </p:nvPr>
        </p:nvSpPr>
        <p:spPr>
          <a:xfrm>
            <a:off x="1054200" y="1031353"/>
            <a:ext cx="9299167" cy="133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ExtraBold"/>
              <a:buNone/>
            </a:pPr>
            <a:r>
              <a:rPr lang="en-US" sz="3000" dirty="0"/>
              <a:t>XÂY DỰNG WEBSITE BÁN QUẦN ÁO CANIFA SỬ DỤNG HTML, CSS, JAVASCRIPT</a:t>
            </a:r>
            <a:endParaRPr sz="3000" dirty="0"/>
          </a:p>
        </p:txBody>
      </p:sp>
      <p:sp>
        <p:nvSpPr>
          <p:cNvPr id="157" name="Google Shape;157;g11bb26f517d_0_1"/>
          <p:cNvSpPr txBox="1">
            <a:spLocks noGrp="1"/>
          </p:cNvSpPr>
          <p:nvPr>
            <p:ph type="subTitle" idx="1"/>
          </p:nvPr>
        </p:nvSpPr>
        <p:spPr>
          <a:xfrm>
            <a:off x="1054200" y="2720747"/>
            <a:ext cx="5041800" cy="48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1800" b="1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NGƯỜI THỰC HIỆN:</a:t>
            </a:r>
            <a:endParaRPr sz="1800" b="1"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g11bb26f517d_0_1"/>
          <p:cNvSpPr txBox="1">
            <a:spLocks noGrp="1"/>
          </p:cNvSpPr>
          <p:nvPr>
            <p:ph type="body" idx="2"/>
          </p:nvPr>
        </p:nvSpPr>
        <p:spPr>
          <a:xfrm>
            <a:off x="1724187" y="329850"/>
            <a:ext cx="81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9600"/>
              <a:buNone/>
            </a:pPr>
            <a:r>
              <a:rPr lang="en-US" sz="4000" dirty="0"/>
              <a:t>BẢO VỆ MODULE 01</a:t>
            </a:r>
            <a:endParaRPr sz="4000" dirty="0"/>
          </a:p>
        </p:txBody>
      </p:sp>
      <p:sp>
        <p:nvSpPr>
          <p:cNvPr id="159" name="Google Shape;159;g11bb26f517d_0_1"/>
          <p:cNvSpPr txBox="1"/>
          <p:nvPr/>
        </p:nvSpPr>
        <p:spPr>
          <a:xfrm>
            <a:off x="956448" y="3077225"/>
            <a:ext cx="4263300" cy="246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NGUYỄN TRƯỜNG SƠN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g11bb26f517d_0_1"/>
          <p:cNvSpPr txBox="1">
            <a:spLocks noGrp="1"/>
          </p:cNvSpPr>
          <p:nvPr>
            <p:ph type="subTitle" idx="1"/>
          </p:nvPr>
        </p:nvSpPr>
        <p:spPr>
          <a:xfrm>
            <a:off x="6713200" y="2717225"/>
            <a:ext cx="3081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MENTOR: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1800" b="1"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1800" b="1"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g11bb26f517d_0_1"/>
          <p:cNvSpPr txBox="1"/>
          <p:nvPr/>
        </p:nvSpPr>
        <p:spPr>
          <a:xfrm>
            <a:off x="6599650" y="3077225"/>
            <a:ext cx="42633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Mr</a:t>
            </a:r>
            <a:r>
              <a:rPr lang="en-US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TRẦN MINH CƯỜNG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Mr</a:t>
            </a:r>
            <a:r>
              <a:rPr lang="en-US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HÀ HỮU LONG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57" grpId="0" build="p"/>
      <p:bldP spid="158" grpId="0" build="p"/>
      <p:bldP spid="159" grpId="0"/>
      <p:bldP spid="160" grpId="0" build="p"/>
      <p:bldP spid="16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ccb1940624_0_17"/>
          <p:cNvSpPr txBox="1">
            <a:spLocks noGrp="1"/>
          </p:cNvSpPr>
          <p:nvPr>
            <p:ph type="title"/>
          </p:nvPr>
        </p:nvSpPr>
        <p:spPr>
          <a:xfrm>
            <a:off x="838199" y="509145"/>
            <a:ext cx="9323895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5. KẾT QUẢ ĐẠT ĐƯỢC VÀ HƯỚNG PHÁT TRIỂN 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A11AAA-8252-E3FC-6E0C-A41E49070CE7}"/>
              </a:ext>
            </a:extLst>
          </p:cNvPr>
          <p:cNvGrpSpPr/>
          <p:nvPr/>
        </p:nvGrpSpPr>
        <p:grpSpPr>
          <a:xfrm>
            <a:off x="1134537" y="1386887"/>
            <a:ext cx="10692220" cy="3145260"/>
            <a:chOff x="795172" y="1354180"/>
            <a:chExt cx="10692220" cy="314526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8668651-CCAF-A3B1-521D-A7C30A7694B5}"/>
                </a:ext>
              </a:extLst>
            </p:cNvPr>
            <p:cNvSpPr txBox="1"/>
            <p:nvPr/>
          </p:nvSpPr>
          <p:spPr>
            <a:xfrm>
              <a:off x="795173" y="1354180"/>
              <a:ext cx="106922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Montserrat" panose="00000500000000000000" pitchFamily="2" charset="0"/>
                </a:rPr>
                <a:t>Kết</a:t>
              </a:r>
              <a:r>
                <a:rPr lang="en-US" sz="2000" b="1" dirty="0">
                  <a:latin typeface="Montserrat" panose="00000500000000000000" pitchFamily="2" charset="0"/>
                </a:rPr>
                <a:t> </a:t>
              </a:r>
              <a:r>
                <a:rPr lang="en-US" sz="2000" b="1" dirty="0" err="1">
                  <a:latin typeface="Montserrat" panose="00000500000000000000" pitchFamily="2" charset="0"/>
                </a:rPr>
                <a:t>quả</a:t>
              </a:r>
              <a:r>
                <a:rPr lang="en-US" sz="2000" b="1" dirty="0">
                  <a:latin typeface="Montserrat" panose="00000500000000000000" pitchFamily="2" charset="0"/>
                </a:rPr>
                <a:t> </a:t>
              </a:r>
              <a:r>
                <a:rPr lang="en-US" sz="2000" b="1" dirty="0" err="1">
                  <a:latin typeface="Montserrat" panose="00000500000000000000" pitchFamily="2" charset="0"/>
                </a:rPr>
                <a:t>đạt</a:t>
              </a:r>
              <a:r>
                <a:rPr lang="en-US" sz="2000" b="1" dirty="0">
                  <a:latin typeface="Montserrat" panose="00000500000000000000" pitchFamily="2" charset="0"/>
                </a:rPr>
                <a:t> </a:t>
              </a:r>
              <a:r>
                <a:rPr lang="en-US" sz="2000" b="1" dirty="0" err="1">
                  <a:latin typeface="Montserrat" panose="00000500000000000000" pitchFamily="2" charset="0"/>
                </a:rPr>
                <a:t>được</a:t>
              </a:r>
              <a:r>
                <a:rPr lang="en-US" sz="2000" b="1" dirty="0">
                  <a:latin typeface="Montserrat" panose="00000500000000000000" pitchFamily="2" charset="0"/>
                </a:rPr>
                <a:t>:</a:t>
              </a:r>
            </a:p>
            <a:p>
              <a:endParaRPr lang="en-US" sz="2000" b="1" dirty="0">
                <a:latin typeface="Montserrat" panose="00000500000000000000" pitchFamily="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009880-235B-8E22-B818-C1893FBD7FF0}"/>
                </a:ext>
              </a:extLst>
            </p:cNvPr>
            <p:cNvSpPr txBox="1"/>
            <p:nvPr/>
          </p:nvSpPr>
          <p:spPr>
            <a:xfrm>
              <a:off x="795172" y="1718551"/>
              <a:ext cx="10692219" cy="2780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Montserrat" panose="00000500000000000000" pitchFamily="2" charset="0"/>
                </a:rPr>
                <a:t>Hoàn </a:t>
              </a:r>
              <a:r>
                <a:rPr lang="en-US" sz="1800" dirty="0" err="1">
                  <a:latin typeface="Montserrat" panose="00000500000000000000" pitchFamily="2" charset="0"/>
                </a:rPr>
                <a:t>thành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được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dự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án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đã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giao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với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các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chức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năng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của</a:t>
              </a:r>
              <a:r>
                <a:rPr lang="en-US" sz="1800" dirty="0">
                  <a:latin typeface="Montserrat" panose="00000500000000000000" pitchFamily="2" charset="0"/>
                </a:rPr>
                <a:t> 1 </a:t>
              </a:r>
              <a:r>
                <a:rPr lang="en-US" sz="1800" dirty="0" err="1">
                  <a:latin typeface="Montserrat" panose="00000500000000000000" pitchFamily="2" charset="0"/>
                </a:rPr>
                <a:t>ứng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dụng</a:t>
              </a:r>
              <a:r>
                <a:rPr lang="en-US" sz="1800" dirty="0">
                  <a:latin typeface="Montserrat" panose="00000500000000000000" pitchFamily="2" charset="0"/>
                </a:rPr>
                <a:t> web </a:t>
              </a:r>
              <a:r>
                <a:rPr lang="en-US" sz="1800" dirty="0" err="1">
                  <a:latin typeface="Montserrat" panose="00000500000000000000" pitchFamily="2" charset="0"/>
                </a:rPr>
                <a:t>thương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mại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điện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tử</a:t>
              </a:r>
              <a:r>
                <a:rPr lang="en-US" sz="1800" dirty="0">
                  <a:latin typeface="Montserrat" panose="00000500000000000000" pitchFamily="2" charset="0"/>
                </a:rPr>
                <a:t>.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800" dirty="0" err="1">
                  <a:latin typeface="Montserrat" panose="00000500000000000000" pitchFamily="2" charset="0"/>
                </a:rPr>
                <a:t>Đẩy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và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lấy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dữ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liệu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trên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localStorage</a:t>
              </a:r>
              <a:endParaRPr lang="en-US" sz="1800" dirty="0">
                <a:latin typeface="Montserrat" panose="00000500000000000000" pitchFamily="2" charset="0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Montserrat" panose="00000500000000000000" pitchFamily="2" charset="0"/>
                </a:rPr>
                <a:t>Thanh </a:t>
              </a:r>
              <a:r>
                <a:rPr lang="en-US" sz="1800" dirty="0" err="1">
                  <a:latin typeface="Montserrat" panose="00000500000000000000" pitchFamily="2" charset="0"/>
                </a:rPr>
                <a:t>toán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đơn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hàng</a:t>
              </a:r>
              <a:r>
                <a:rPr lang="en-US" sz="1800">
                  <a:latin typeface="Montserrat" panose="00000500000000000000" pitchFamily="2" charset="0"/>
                </a:rPr>
                <a:t>, responsive , …</a:t>
              </a:r>
              <a:endParaRPr lang="en-US" sz="1800" dirty="0">
                <a:latin typeface="Montserrat" panose="00000500000000000000" pitchFamily="2" charset="0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sz="1800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3AB460-B485-E6E7-126C-3D33F1245927}"/>
              </a:ext>
            </a:extLst>
          </p:cNvPr>
          <p:cNvGrpSpPr/>
          <p:nvPr/>
        </p:nvGrpSpPr>
        <p:grpSpPr>
          <a:xfrm>
            <a:off x="1242114" y="4178710"/>
            <a:ext cx="10692219" cy="2835527"/>
            <a:chOff x="921603" y="3897710"/>
            <a:chExt cx="10692219" cy="40536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A849E7-9DDA-AC73-AA9F-485DBAA6ADF3}"/>
                </a:ext>
              </a:extLst>
            </p:cNvPr>
            <p:cNvSpPr txBox="1"/>
            <p:nvPr/>
          </p:nvSpPr>
          <p:spPr>
            <a:xfrm>
              <a:off x="921603" y="3897710"/>
              <a:ext cx="106922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Montserrat" panose="00000500000000000000" pitchFamily="2" charset="0"/>
                </a:rPr>
                <a:t>Định</a:t>
              </a:r>
              <a:r>
                <a:rPr lang="en-US" sz="2000" b="1" dirty="0">
                  <a:latin typeface="Montserrat" panose="00000500000000000000" pitchFamily="2" charset="0"/>
                </a:rPr>
                <a:t> </a:t>
              </a:r>
              <a:r>
                <a:rPr lang="en-US" sz="2000" b="1" dirty="0" err="1">
                  <a:latin typeface="Montserrat" panose="00000500000000000000" pitchFamily="2" charset="0"/>
                </a:rPr>
                <a:t>hướng</a:t>
              </a:r>
              <a:r>
                <a:rPr lang="en-US" sz="2000" b="1" dirty="0">
                  <a:latin typeface="Montserrat" panose="00000500000000000000" pitchFamily="2" charset="0"/>
                </a:rPr>
                <a:t> </a:t>
              </a:r>
              <a:r>
                <a:rPr lang="en-US" sz="2000" b="1" dirty="0" err="1">
                  <a:latin typeface="Montserrat" panose="00000500000000000000" pitchFamily="2" charset="0"/>
                </a:rPr>
                <a:t>phát</a:t>
              </a:r>
              <a:r>
                <a:rPr lang="en-US" sz="2000" b="1" dirty="0">
                  <a:latin typeface="Montserrat" panose="00000500000000000000" pitchFamily="2" charset="0"/>
                </a:rPr>
                <a:t> </a:t>
              </a:r>
              <a:r>
                <a:rPr lang="en-US" sz="2000" b="1" dirty="0" err="1">
                  <a:latin typeface="Montserrat" panose="00000500000000000000" pitchFamily="2" charset="0"/>
                </a:rPr>
                <a:t>triển</a:t>
              </a:r>
              <a:r>
                <a:rPr lang="en-US" sz="2000" b="1" dirty="0">
                  <a:latin typeface="Montserrat" panose="00000500000000000000" pitchFamily="2" charset="0"/>
                </a:rPr>
                <a:t>:</a:t>
              </a:r>
            </a:p>
            <a:p>
              <a:endParaRPr lang="en-US" sz="2000" b="1" dirty="0">
                <a:latin typeface="Montserrat" panose="000005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E863BD-84C1-BD1B-A93F-7E126A54829E}"/>
                </a:ext>
              </a:extLst>
            </p:cNvPr>
            <p:cNvSpPr txBox="1"/>
            <p:nvPr/>
          </p:nvSpPr>
          <p:spPr>
            <a:xfrm>
              <a:off x="921603" y="4402977"/>
              <a:ext cx="10692219" cy="3548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Cách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thức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hoạt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đông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của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trang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web.</a:t>
              </a:r>
            </a:p>
            <a:p>
              <a:pPr marL="28575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Bố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cục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của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trang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web.</a:t>
              </a:r>
            </a:p>
            <a:p>
              <a:pPr marL="28575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Phát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triển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thành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1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trang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web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hoàn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chỉnh</a:t>
              </a:r>
              <a:endPara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endParaRPr>
            </a:p>
            <a:p>
              <a:pPr>
                <a:lnSpc>
                  <a:spcPct val="200000"/>
                </a:lnSpc>
              </a:pPr>
              <a:br>
                <a:rPr lang="vi-VN" sz="1600" dirty="0">
                  <a:latin typeface="Montserrat" panose="00000500000000000000" pitchFamily="2" charset="0"/>
                </a:rPr>
              </a:br>
              <a:endParaRPr lang="en-US" sz="1600" dirty="0">
                <a:latin typeface="Montserrat" panose="00000500000000000000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"/>
          <p:cNvSpPr txBox="1">
            <a:spLocks noGrp="1"/>
          </p:cNvSpPr>
          <p:nvPr>
            <p:ph type="ctrTitle"/>
          </p:nvPr>
        </p:nvSpPr>
        <p:spPr>
          <a:xfrm>
            <a:off x="279991" y="3969209"/>
            <a:ext cx="9144000" cy="14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</a:pPr>
            <a:r>
              <a:rPr lang="en-US" dirty="0"/>
              <a:t>KẾT THÚC</a:t>
            </a:r>
            <a:endParaRPr dirty="0"/>
          </a:p>
        </p:txBody>
      </p:sp>
      <p:sp>
        <p:nvSpPr>
          <p:cNvPr id="252" name="Google Shape;252;p19"/>
          <p:cNvSpPr txBox="1">
            <a:spLocks noGrp="1"/>
          </p:cNvSpPr>
          <p:nvPr>
            <p:ph type="subTitle" idx="1"/>
          </p:nvPr>
        </p:nvSpPr>
        <p:spPr>
          <a:xfrm>
            <a:off x="279991" y="543362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dirty="0"/>
              <a:t>HỌC VIỆN ĐÀO TẠO LẬP TRÌNH CHẤT LƯỢNG NHẬT BẢN</a:t>
            </a:r>
            <a:endParaRPr dirty="0"/>
          </a:p>
        </p:txBody>
      </p:sp>
      <p:sp>
        <p:nvSpPr>
          <p:cNvPr id="3" name="Google Shape;251;p19">
            <a:extLst>
              <a:ext uri="{FF2B5EF4-FFF2-40B4-BE49-F238E27FC236}">
                <a16:creationId xmlns:a16="http://schemas.microsoft.com/office/drawing/2014/main" id="{20C7D954-D6BB-9656-1C32-E7C62031DDC8}"/>
              </a:ext>
            </a:extLst>
          </p:cNvPr>
          <p:cNvSpPr txBox="1">
            <a:spLocks/>
          </p:cNvSpPr>
          <p:nvPr/>
        </p:nvSpPr>
        <p:spPr>
          <a:xfrm>
            <a:off x="455089" y="2156641"/>
            <a:ext cx="12288146" cy="14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/>
              <a:t>CẢM ƠN MỌI NGƯỜI ĐÃ LẮNG NGHE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bac9ab7f9_1_682"/>
          <p:cNvSpPr txBox="1">
            <a:spLocks noGrp="1"/>
          </p:cNvSpPr>
          <p:nvPr>
            <p:ph type="body" idx="1"/>
          </p:nvPr>
        </p:nvSpPr>
        <p:spPr>
          <a:xfrm>
            <a:off x="1651450" y="1111600"/>
            <a:ext cx="9767400" cy="50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3528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dirty="0" err="1">
                <a:solidFill>
                  <a:srgbClr val="333333"/>
                </a:solidFill>
              </a:rPr>
              <a:t>Tổng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quan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dự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án</a:t>
            </a:r>
            <a:endParaRPr sz="2400" dirty="0">
              <a:solidFill>
                <a:srgbClr val="333333"/>
              </a:solidFill>
            </a:endParaRPr>
          </a:p>
          <a:p>
            <a:pPr marL="457200" lvl="0" indent="-33528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dirty="0" err="1">
                <a:solidFill>
                  <a:srgbClr val="333333"/>
                </a:solidFill>
              </a:rPr>
              <a:t>Các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công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nghệ</a:t>
            </a:r>
            <a:r>
              <a:rPr lang="en-US" sz="2400" dirty="0">
                <a:solidFill>
                  <a:srgbClr val="333333"/>
                </a:solidFill>
              </a:rPr>
              <a:t>, </a:t>
            </a:r>
            <a:r>
              <a:rPr lang="en-US" sz="2400" dirty="0" err="1">
                <a:solidFill>
                  <a:srgbClr val="333333"/>
                </a:solidFill>
              </a:rPr>
              <a:t>công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cụ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sử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dụng</a:t>
            </a:r>
            <a:endParaRPr sz="2400" dirty="0">
              <a:solidFill>
                <a:srgbClr val="333333"/>
              </a:solidFill>
            </a:endParaRPr>
          </a:p>
          <a:p>
            <a:pPr marL="457200" lvl="0" indent="-33528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dirty="0" err="1">
                <a:solidFill>
                  <a:srgbClr val="333333"/>
                </a:solidFill>
              </a:rPr>
              <a:t>Thiết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kế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giao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diện</a:t>
            </a:r>
            <a:endParaRPr sz="2400" dirty="0">
              <a:solidFill>
                <a:srgbClr val="333333"/>
              </a:solidFill>
            </a:endParaRPr>
          </a:p>
          <a:p>
            <a:pPr lvl="0" indent="-335280" algn="just">
              <a:lnSpc>
                <a:spcPct val="200000"/>
              </a:lnSpc>
              <a:spcBef>
                <a:spcPts val="0"/>
              </a:spcBef>
              <a:buClr>
                <a:srgbClr val="333333"/>
              </a:buClr>
              <a:buSzPct val="100000"/>
              <a:buAutoNum type="arabicPeriod"/>
            </a:pPr>
            <a:r>
              <a:rPr lang="en-US" sz="2400" dirty="0" err="1">
                <a:solidFill>
                  <a:srgbClr val="333333"/>
                </a:solidFill>
              </a:rPr>
              <a:t>Hạn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chế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của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của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đề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tài</a:t>
            </a:r>
            <a:endParaRPr sz="2400" dirty="0">
              <a:solidFill>
                <a:srgbClr val="333333"/>
              </a:solidFill>
            </a:endParaRPr>
          </a:p>
          <a:p>
            <a:pPr indent="-335280">
              <a:lnSpc>
                <a:spcPct val="20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Montserrat"/>
              <a:buAutoNum type="arabicPeriod"/>
            </a:pPr>
            <a:r>
              <a:rPr lang="vi-VN" sz="2400" dirty="0">
                <a:solidFill>
                  <a:srgbClr val="333333"/>
                </a:solidFill>
              </a:rPr>
              <a:t>Kết quả đạt được và hướng phát triển trong tương lai</a:t>
            </a:r>
          </a:p>
          <a:p>
            <a:pPr marL="457200" lvl="0" indent="-33528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AutoNum type="arabicPeriod"/>
            </a:pPr>
            <a:endParaRPr sz="2400" dirty="0">
              <a:solidFill>
                <a:srgbClr val="333333"/>
              </a:solidFill>
            </a:endParaRPr>
          </a:p>
          <a:p>
            <a:pPr marL="457200" lvl="0" indent="-33528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dirty="0">
                <a:solidFill>
                  <a:srgbClr val="333333"/>
                </a:solidFill>
              </a:rPr>
              <a:t>Demo </a:t>
            </a:r>
            <a:r>
              <a:rPr lang="en-US" sz="2400" dirty="0" err="1">
                <a:solidFill>
                  <a:srgbClr val="333333"/>
                </a:solidFill>
              </a:rPr>
              <a:t>ứng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dụng</a:t>
            </a:r>
            <a:endParaRPr sz="2400" dirty="0">
              <a:solidFill>
                <a:srgbClr val="333333"/>
              </a:solidFill>
            </a:endParaRPr>
          </a:p>
          <a:p>
            <a:pPr marL="76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None/>
            </a:pPr>
            <a:endParaRPr sz="2400" dirty="0">
              <a:solidFill>
                <a:srgbClr val="333333"/>
              </a:solidFill>
            </a:endParaRPr>
          </a:p>
        </p:txBody>
      </p:sp>
      <p:sp>
        <p:nvSpPr>
          <p:cNvPr id="167" name="Google Shape;167;g11bac9ab7f9_1_682"/>
          <p:cNvSpPr txBox="1">
            <a:spLocks noGrp="1"/>
          </p:cNvSpPr>
          <p:nvPr>
            <p:ph type="title"/>
          </p:nvPr>
        </p:nvSpPr>
        <p:spPr>
          <a:xfrm rot="5400000">
            <a:off x="-1686375" y="1500953"/>
            <a:ext cx="5085300" cy="18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ontserrat Black"/>
              <a:buNone/>
            </a:pPr>
            <a:r>
              <a:rPr lang="en-US" dirty="0"/>
              <a:t> NỘI DUNG</a:t>
            </a:r>
            <a:endParaRPr dirty="0"/>
          </a:p>
        </p:txBody>
      </p:sp>
      <p:pic>
        <p:nvPicPr>
          <p:cNvPr id="168" name="Google Shape;168;g11bac9ab7f9_1_6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63816" y="5111676"/>
            <a:ext cx="3515280" cy="3492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750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750"/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750"/>
                                        <p:tgtEl>
                                          <p:spTgt spid="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1. TỔNG QUAN DỰ ÁN</a:t>
            </a:r>
            <a:endParaRPr dirty="0"/>
          </a:p>
        </p:txBody>
      </p:sp>
      <p:sp>
        <p:nvSpPr>
          <p:cNvPr id="174" name="Google Shape;174;p1"/>
          <p:cNvSpPr txBox="1"/>
          <p:nvPr/>
        </p:nvSpPr>
        <p:spPr>
          <a:xfrm>
            <a:off x="705614" y="1185964"/>
            <a:ext cx="11071606" cy="516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Dự án là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ứng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dụng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web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thương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mại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điện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tử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bán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quần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áo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sử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dụng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ngôn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ngữ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Javascript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,HTML, CSS</a:t>
            </a:r>
            <a:endParaRPr lang="en-US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Montserrat" panose="000005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Sử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ứng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dụng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web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thương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mại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điện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tử</a:t>
            </a:r>
            <a:r>
              <a:rPr lang="vi-VN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phù hợp và tương tác với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người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dùng</a:t>
            </a:r>
            <a:r>
              <a:rPr lang="vi-VN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.</a:t>
            </a:r>
            <a:endParaRPr lang="en-US" sz="2400" dirty="0">
              <a:solidFill>
                <a:srgbClr val="0D0D0D"/>
              </a:solidFill>
              <a:highlight>
                <a:srgbClr val="FFFFFF"/>
              </a:highlight>
              <a:latin typeface="Montserrat" panose="00000500000000000000" pitchFamily="2" charset="0"/>
            </a:endParaRP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Cũng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như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có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sự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quản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lý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của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admin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về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tất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cả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các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mục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hiển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thị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trên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trang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web, 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admin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và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người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dùng</a:t>
            </a:r>
            <a:endParaRPr lang="en-US" sz="2400" dirty="0">
              <a:solidFill>
                <a:srgbClr val="0D0D0D"/>
              </a:solidFill>
              <a:highlight>
                <a:srgbClr val="FFFFFF"/>
              </a:highlight>
              <a:latin typeface="Montserrat" panose="00000500000000000000" pitchFamily="2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M</a:t>
            </a:r>
            <a:r>
              <a:rPr lang="en-US" sz="2400" b="1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ục</a:t>
            </a:r>
            <a:r>
              <a:rPr lang="en-US" sz="2400" b="1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1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tiêu</a:t>
            </a:r>
            <a:r>
              <a:rPr lang="en-US" sz="2400" b="1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1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của</a:t>
            </a:r>
            <a:r>
              <a:rPr lang="en-US" sz="2400" b="1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1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dự</a:t>
            </a:r>
            <a:r>
              <a:rPr lang="en-US" sz="2400" b="1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1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án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: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	T</a:t>
            </a:r>
            <a:r>
              <a:rPr lang="vi-VN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ạo ra một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giao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diện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trang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bán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hàng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vi-VN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, giúp họ kết nối và tương tác một cách hiệu quả nhất.</a:t>
            </a:r>
            <a:endParaRPr lang="en-US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Montserrat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7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ca9f35dc4_0_6"/>
          <p:cNvSpPr txBox="1">
            <a:spLocks noGrp="1"/>
          </p:cNvSpPr>
          <p:nvPr>
            <p:ph type="title"/>
          </p:nvPr>
        </p:nvSpPr>
        <p:spPr>
          <a:xfrm>
            <a:off x="838200" y="509150"/>
            <a:ext cx="90909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2. CÁC CÔNG NGHỆ SỬ DỤNG TRONG ĐỀ TÀI</a:t>
            </a:r>
            <a:endParaRPr dirty="0"/>
          </a:p>
        </p:txBody>
      </p:sp>
      <p:sp>
        <p:nvSpPr>
          <p:cNvPr id="180" name="Google Shape;180;g2cca9f35dc4_0_6"/>
          <p:cNvSpPr txBox="1"/>
          <p:nvPr/>
        </p:nvSpPr>
        <p:spPr>
          <a:xfrm>
            <a:off x="947570" y="1454750"/>
            <a:ext cx="10646400" cy="4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LANGUAGE: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US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JavaScript, HTML, CSS</a:t>
            </a:r>
            <a:endParaRPr sz="2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lIBRARY</a:t>
            </a:r>
            <a:r>
              <a:rPr lang="en-US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lvl="0" algn="just">
              <a:lnSpc>
                <a:spcPct val="150000"/>
              </a:lnSpc>
            </a:pPr>
            <a:r>
              <a:rPr lang="en-US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owl </a:t>
            </a:r>
            <a:r>
              <a:rPr lang="en-US" sz="2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caroulsel</a:t>
            </a:r>
            <a:r>
              <a:rPr lang="en-US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font awesome, ion icon, sweetalert2, 	</a:t>
            </a:r>
            <a:r>
              <a:rPr lang="en-US" sz="2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Jquery</a:t>
            </a:r>
            <a:r>
              <a:rPr lang="en-US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…</a:t>
            </a:r>
            <a:endParaRPr sz="2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ca9f35dc4_0_11"/>
          <p:cNvSpPr txBox="1">
            <a:spLocks noGrp="1"/>
          </p:cNvSpPr>
          <p:nvPr>
            <p:ph type="title"/>
          </p:nvPr>
        </p:nvSpPr>
        <p:spPr>
          <a:xfrm>
            <a:off x="838200" y="509150"/>
            <a:ext cx="90909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2. CÁC CÔNG CỤ SỬ DỤNG TRONG ĐỀ TÀI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727EC8-49BF-40C6-0E16-024EEE7C15E1}"/>
              </a:ext>
            </a:extLst>
          </p:cNvPr>
          <p:cNvGrpSpPr/>
          <p:nvPr/>
        </p:nvGrpSpPr>
        <p:grpSpPr>
          <a:xfrm>
            <a:off x="1365506" y="1660700"/>
            <a:ext cx="10402520" cy="4110025"/>
            <a:chOff x="1365506" y="1660700"/>
            <a:chExt cx="10402520" cy="4110025"/>
          </a:xfrm>
        </p:grpSpPr>
        <p:pic>
          <p:nvPicPr>
            <p:cNvPr id="187" name="Google Shape;187;g2cca9f35dc4_0_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5506" y="1660700"/>
              <a:ext cx="2964125" cy="148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g2cca9f35dc4_0_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14231" y="3865725"/>
              <a:ext cx="5715000" cy="190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g2cca9f35dc4_0_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00900" y="3754075"/>
              <a:ext cx="3867126" cy="2016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Picture 3" descr="A black and orange logo&#10;&#10;Description automatically generated">
            <a:extLst>
              <a:ext uri="{FF2B5EF4-FFF2-40B4-BE49-F238E27FC236}">
                <a16:creationId xmlns:a16="http://schemas.microsoft.com/office/drawing/2014/main" id="{C5A39AF2-F366-1B45-B865-7BCFBB3A6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303" y="1449224"/>
            <a:ext cx="3392740" cy="1905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cb1940624_0_6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3. THIẾT KẾ GIAO DIỆN (WEBSITE)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C733B-895A-906C-4291-661D84EDA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75" y="1454724"/>
            <a:ext cx="4475806" cy="2106373"/>
          </a:xfrm>
          <a:prstGeom prst="rect">
            <a:avLst/>
          </a:prstGeom>
        </p:spPr>
      </p:pic>
      <p:pic>
        <p:nvPicPr>
          <p:cNvPr id="12" name="Picture 11" descr="A group of people posing for a picture&#10;&#10;Description automatically generated">
            <a:extLst>
              <a:ext uri="{FF2B5EF4-FFF2-40B4-BE49-F238E27FC236}">
                <a16:creationId xmlns:a16="http://schemas.microsoft.com/office/drawing/2014/main" id="{110828C9-3D52-089F-859C-C40E2F46B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375" y="3739011"/>
            <a:ext cx="4475806" cy="2030082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5848D962-FEA5-A56D-58F7-775EC9177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9749" y="1454724"/>
            <a:ext cx="4651473" cy="2106373"/>
          </a:xfrm>
          <a:prstGeom prst="rect">
            <a:avLst/>
          </a:prstGeom>
        </p:spPr>
      </p:pic>
      <p:pic>
        <p:nvPicPr>
          <p:cNvPr id="16" name="Picture 15" descr="A screenshot of a screen with a child wearing a shirt&#10;&#10;Description automatically generated">
            <a:extLst>
              <a:ext uri="{FF2B5EF4-FFF2-40B4-BE49-F238E27FC236}">
                <a16:creationId xmlns:a16="http://schemas.microsoft.com/office/drawing/2014/main" id="{D9DA949B-3B23-9B09-54DE-A06DB0541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9749" y="3739011"/>
            <a:ext cx="4651473" cy="2108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cb1940624_0_6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3. THIẾT KẾ GIAO DIỆN (NGƯỜI DÙNG)</a:t>
            </a:r>
            <a:endParaRPr dirty="0"/>
          </a:p>
        </p:txBody>
      </p:sp>
      <p:pic>
        <p:nvPicPr>
          <p:cNvPr id="5" name="Picture 4" descr="A group of people posing for a picture&#10;&#10;Description automatically generated">
            <a:extLst>
              <a:ext uri="{FF2B5EF4-FFF2-40B4-BE49-F238E27FC236}">
                <a16:creationId xmlns:a16="http://schemas.microsoft.com/office/drawing/2014/main" id="{CD8F1DF2-5A35-4A55-11AB-F55793E73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40" y="1417353"/>
            <a:ext cx="4827639" cy="2181117"/>
          </a:xfrm>
          <a:prstGeom prst="rect">
            <a:avLst/>
          </a:prstGeom>
        </p:spPr>
      </p:pic>
      <p:pic>
        <p:nvPicPr>
          <p:cNvPr id="11" name="Picture 10" descr="A screen shot of a shirt&#10;&#10;Description automatically generated">
            <a:extLst>
              <a:ext uri="{FF2B5EF4-FFF2-40B4-BE49-F238E27FC236}">
                <a16:creationId xmlns:a16="http://schemas.microsoft.com/office/drawing/2014/main" id="{278536D2-73E1-93F3-C117-8AAB90B08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43468"/>
            <a:ext cx="4787979" cy="20199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38A9CB-3E74-D97E-FBB5-8F5170498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550" y="1414837"/>
            <a:ext cx="4827640" cy="2183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080FC1-8362-4401-375B-FE4F9AD88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550" y="3598470"/>
            <a:ext cx="4787979" cy="21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17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cb1940624_0_6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3. THIẾT KẾ GIAO DIỆN (ADMIN)</a:t>
            </a:r>
            <a:endParaRPr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93A951E-3A0E-9656-69AC-C6C20E3B6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04" y="1470772"/>
            <a:ext cx="4651475" cy="210637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E29561F-B9A8-C848-1E7D-DE883AB98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749" y="1470772"/>
            <a:ext cx="4651475" cy="2108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401E92-C363-9845-3CC7-7AD5A5764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51" y="3859876"/>
            <a:ext cx="4646628" cy="2106374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E8321E6-A556-CEB6-87B1-E981D3EAD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9750" y="3859877"/>
            <a:ext cx="4646628" cy="212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57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ccb1940624_0_22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4. HẠN CHẾ CỦA ĐỀ TÀI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FA045-23FD-1C56-31C6-50B156FE2223}"/>
              </a:ext>
            </a:extLst>
          </p:cNvPr>
          <p:cNvSpPr txBox="1"/>
          <p:nvPr/>
        </p:nvSpPr>
        <p:spPr>
          <a:xfrm>
            <a:off x="1112252" y="1315365"/>
            <a:ext cx="10560244" cy="395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Đưa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các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tính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năng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nâng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cao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như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: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Tích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họp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thành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toán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onl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, off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Chưa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có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bảo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mật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,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xác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thực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, …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trên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ứng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dụng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web.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Chưa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đăng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ký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bằng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mạng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xã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hội</a:t>
            </a:r>
            <a:endParaRPr lang="en-US" sz="1600" dirty="0">
              <a:solidFill>
                <a:srgbClr val="0D0D0D"/>
              </a:solidFill>
              <a:highlight>
                <a:srgbClr val="FFFFFF"/>
              </a:highlight>
              <a:latin typeface="Montserrat" panose="000005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Chat,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tư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vấn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cho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người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dùng</a:t>
            </a:r>
            <a:endParaRPr lang="en-US" sz="1600" dirty="0">
              <a:solidFill>
                <a:srgbClr val="0D0D0D"/>
              </a:solidFill>
              <a:highlight>
                <a:srgbClr val="FFFFFF"/>
              </a:highlight>
              <a:latin typeface="Montserrat" panose="000005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chưa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đặt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trạng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thái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đơn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hàng</a:t>
            </a:r>
            <a:endParaRPr lang="en-US" sz="1600" dirty="0">
              <a:solidFill>
                <a:srgbClr val="0D0D0D"/>
              </a:solidFill>
              <a:highlight>
                <a:srgbClr val="FFFFFF"/>
              </a:highlight>
              <a:latin typeface="Montserrat" panose="000005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Chưa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thành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thạo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cách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đẩy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lên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git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và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điền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link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dự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án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lên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redmide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,..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Chưa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làm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bình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luận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của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khách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hàng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cũng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chưa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hiển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thị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sản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phẩm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yêu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thích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12778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4540</TotalTime>
  <Words>430</Words>
  <Application>Microsoft Office PowerPoint</Application>
  <PresentationFormat>Widescreen</PresentationFormat>
  <Paragraphs>52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Trebuchet MS</vt:lpstr>
      <vt:lpstr>Montserrat</vt:lpstr>
      <vt:lpstr>Wingdings</vt:lpstr>
      <vt:lpstr>Montserrat Black</vt:lpstr>
      <vt:lpstr>Montserrat Medium</vt:lpstr>
      <vt:lpstr>Montserrat ExtraBold</vt:lpstr>
      <vt:lpstr>Courier New</vt:lpstr>
      <vt:lpstr>Arial</vt:lpstr>
      <vt:lpstr>Calibri</vt:lpstr>
      <vt:lpstr>Office Theme</vt:lpstr>
      <vt:lpstr>XÂY DỰNG WEBSITE BÁN QUẦN ÁO CANIFA SỬ DỤNG HTML, CSS, JAVASCRIPT</vt:lpstr>
      <vt:lpstr> NỘI DUNG</vt:lpstr>
      <vt:lpstr>1. TỔNG QUAN DỰ ÁN</vt:lpstr>
      <vt:lpstr>2. CÁC CÔNG NGHỆ SỬ DỤNG TRONG ĐỀ TÀI</vt:lpstr>
      <vt:lpstr>2. CÁC CÔNG CỤ SỬ DỤNG TRONG ĐỀ TÀI</vt:lpstr>
      <vt:lpstr>3. THIẾT KẾ GIAO DIỆN (WEBSITE)</vt:lpstr>
      <vt:lpstr>3. THIẾT KẾ GIAO DIỆN (NGƯỜI DÙNG)</vt:lpstr>
      <vt:lpstr>3. THIẾT KẾ GIAO DIỆN (ADMIN)</vt:lpstr>
      <vt:lpstr>4. HẠN CHẾ CỦA ĐỀ TÀI</vt:lpstr>
      <vt:lpstr>5. KẾT QUẢ ĐẠT ĐƯỢC VÀ HƯỚNG PHÁT TRIỂN </vt:lpstr>
      <vt:lpstr>KẾT THÚC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ỨNG DỤNG CV</dc:title>
  <dc:creator>QuangND</dc:creator>
  <cp:lastModifiedBy>sonnguyen</cp:lastModifiedBy>
  <cp:revision>26</cp:revision>
  <dcterms:modified xsi:type="dcterms:W3CDTF">2024-05-29T02:33:10Z</dcterms:modified>
</cp:coreProperties>
</file>